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9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0" r:id="rId31"/>
    <p:sldId id="281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349D-EAB5-4321-B930-4F2524194341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88216-FDE7-438A-BD79-E8EB6D87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0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349D-EAB5-4321-B930-4F2524194341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88216-FDE7-438A-BD79-E8EB6D87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98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349D-EAB5-4321-B930-4F2524194341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88216-FDE7-438A-BD79-E8EB6D873AA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7216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349D-EAB5-4321-B930-4F2524194341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88216-FDE7-438A-BD79-E8EB6D87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13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349D-EAB5-4321-B930-4F2524194341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88216-FDE7-438A-BD79-E8EB6D873AA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7800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349D-EAB5-4321-B930-4F2524194341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88216-FDE7-438A-BD79-E8EB6D87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4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349D-EAB5-4321-B930-4F2524194341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88216-FDE7-438A-BD79-E8EB6D87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73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349D-EAB5-4321-B930-4F2524194341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88216-FDE7-438A-BD79-E8EB6D87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5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349D-EAB5-4321-B930-4F2524194341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88216-FDE7-438A-BD79-E8EB6D87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6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349D-EAB5-4321-B930-4F2524194341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88216-FDE7-438A-BD79-E8EB6D87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6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349D-EAB5-4321-B930-4F2524194341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88216-FDE7-438A-BD79-E8EB6D87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18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349D-EAB5-4321-B930-4F2524194341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88216-FDE7-438A-BD79-E8EB6D87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9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349D-EAB5-4321-B930-4F2524194341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88216-FDE7-438A-BD79-E8EB6D87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4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349D-EAB5-4321-B930-4F2524194341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88216-FDE7-438A-BD79-E8EB6D87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1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349D-EAB5-4321-B930-4F2524194341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88216-FDE7-438A-BD79-E8EB6D87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9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88216-FDE7-438A-BD79-E8EB6D873A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349D-EAB5-4321-B930-4F2524194341}" type="datetimeFigureOut">
              <a:rPr lang="en-US" smtClean="0"/>
              <a:t>12/16/2018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9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A349D-EAB5-4321-B930-4F2524194341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3988216-FDE7-438A-BD79-E8EB6D87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5422"/>
            <a:ext cx="12192001" cy="68372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DSM 5 Equivalents of Current Psychocutaneous diseases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73680"/>
            <a:ext cx="9144000" cy="2484120"/>
          </a:xfrm>
        </p:spPr>
        <p:txBody>
          <a:bodyPr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Ladan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Mostaghimi</a:t>
            </a:r>
            <a:r>
              <a:rPr lang="en-US" sz="2400" b="1" dirty="0">
                <a:solidFill>
                  <a:srgbClr val="FF0000"/>
                </a:solidFill>
              </a:rPr>
              <a:t>, MD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Clinical Professor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UW Madison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2018 APMNA meeting</a:t>
            </a:r>
          </a:p>
        </p:txBody>
      </p:sp>
    </p:spTree>
    <p:extLst>
      <p:ext uri="{BB962C8B-B14F-4D97-AF65-F5344CB8AC3E}">
        <p14:creationId xmlns:p14="http://schemas.microsoft.com/office/powerpoint/2010/main" val="2424509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Dermatology terms used to explain Factitious disorder imposed on self: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Dermatitis </a:t>
            </a:r>
            <a:r>
              <a:rPr lang="en-US" dirty="0" err="1"/>
              <a:t>artefacta</a:t>
            </a:r>
            <a:r>
              <a:rPr lang="en-US" dirty="0"/>
              <a:t>,</a:t>
            </a:r>
          </a:p>
          <a:p>
            <a:r>
              <a:rPr lang="en-US" dirty="0"/>
              <a:t>Factitious dermatitis,</a:t>
            </a:r>
          </a:p>
          <a:p>
            <a:r>
              <a:rPr lang="en-US" dirty="0"/>
              <a:t>Self-induced </a:t>
            </a:r>
            <a:r>
              <a:rPr lang="en-US" dirty="0" err="1"/>
              <a:t>factitial</a:t>
            </a:r>
            <a:r>
              <a:rPr lang="en-US" dirty="0"/>
              <a:t> dermatitis,</a:t>
            </a:r>
          </a:p>
          <a:p>
            <a:r>
              <a:rPr lang="en-US" dirty="0"/>
              <a:t>Dermatitis </a:t>
            </a:r>
            <a:r>
              <a:rPr lang="en-US" dirty="0" err="1"/>
              <a:t>factitia</a:t>
            </a:r>
            <a:r>
              <a:rPr lang="en-US" dirty="0"/>
              <a:t>,</a:t>
            </a:r>
          </a:p>
          <a:p>
            <a:r>
              <a:rPr lang="en-US" dirty="0" err="1"/>
              <a:t>Artefactual</a:t>
            </a:r>
            <a:r>
              <a:rPr lang="en-US" dirty="0"/>
              <a:t> skin disease,</a:t>
            </a:r>
          </a:p>
          <a:p>
            <a:r>
              <a:rPr lang="en-US" dirty="0"/>
              <a:t>Factitious illness,</a:t>
            </a:r>
          </a:p>
          <a:p>
            <a:r>
              <a:rPr lang="en-US" dirty="0"/>
              <a:t>Illness </a:t>
            </a:r>
            <a:r>
              <a:rPr lang="en-US" dirty="0" err="1"/>
              <a:t>falcification</a:t>
            </a:r>
            <a:r>
              <a:rPr lang="en-US" dirty="0"/>
              <a:t>,</a:t>
            </a:r>
          </a:p>
          <a:p>
            <a:r>
              <a:rPr lang="en-US" dirty="0"/>
              <a:t>Dermatology </a:t>
            </a:r>
            <a:r>
              <a:rPr lang="en-US" dirty="0" err="1"/>
              <a:t>pathomimicry</a:t>
            </a:r>
            <a:r>
              <a:rPr lang="en-US" dirty="0"/>
              <a:t>,</a:t>
            </a:r>
          </a:p>
          <a:p>
            <a:r>
              <a:rPr lang="en-US" dirty="0"/>
              <a:t>Cutaneous </a:t>
            </a:r>
            <a:r>
              <a:rPr lang="en-US" dirty="0" err="1"/>
              <a:t>artefactual</a:t>
            </a:r>
            <a:r>
              <a:rPr lang="en-US" dirty="0"/>
              <a:t> disease,</a:t>
            </a:r>
          </a:p>
          <a:p>
            <a:r>
              <a:rPr lang="en-US" dirty="0"/>
              <a:t>Dermatitis simulate,</a:t>
            </a:r>
          </a:p>
          <a:p>
            <a:r>
              <a:rPr lang="en-US" dirty="0"/>
              <a:t>Factitious skin disease.</a:t>
            </a:r>
          </a:p>
        </p:txBody>
      </p:sp>
    </p:spTree>
    <p:extLst>
      <p:ext uri="{BB962C8B-B14F-4D97-AF65-F5344CB8AC3E}">
        <p14:creationId xmlns:p14="http://schemas.microsoft.com/office/powerpoint/2010/main" val="1235889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Excoriation (Skin-Picking) disorder: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term is newly adopted in DSM 5.  It was under general impulse control disorders in DSM IV.</a:t>
            </a:r>
          </a:p>
          <a:p>
            <a:pPr marL="0" indent="0">
              <a:buNone/>
            </a:pPr>
            <a:r>
              <a:rPr lang="en-US" dirty="0"/>
              <a:t>Criteria:</a:t>
            </a:r>
          </a:p>
          <a:p>
            <a:r>
              <a:rPr lang="en-US" dirty="0"/>
              <a:t>Recurrent skin picking causes skin lesions.</a:t>
            </a:r>
          </a:p>
          <a:p>
            <a:r>
              <a:rPr lang="en-US" dirty="0"/>
              <a:t>Repeated attempts to stop or decrease picking</a:t>
            </a:r>
          </a:p>
          <a:p>
            <a:r>
              <a:rPr lang="en-US" dirty="0"/>
              <a:t>Picking causes clinically significant distress or impairment in social, occupational, or other areas of functioning.</a:t>
            </a:r>
          </a:p>
          <a:p>
            <a:r>
              <a:rPr lang="en-US" dirty="0"/>
              <a:t>Picking is not better accounted by other medical condition or substance use or mental disorder such as picking due to somatic delusions, BDD, stereotypical movement d/o, non suicidal self-injury.</a:t>
            </a:r>
          </a:p>
        </p:txBody>
      </p:sp>
    </p:spTree>
    <p:extLst>
      <p:ext uri="{BB962C8B-B14F-4D97-AF65-F5344CB8AC3E}">
        <p14:creationId xmlns:p14="http://schemas.microsoft.com/office/powerpoint/2010/main" val="3403520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Dermatology equivalents of Excoriation disorder: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Dermatillomania</a:t>
            </a:r>
            <a:r>
              <a:rPr lang="en-US" dirty="0"/>
              <a:t>, </a:t>
            </a:r>
          </a:p>
          <a:p>
            <a:r>
              <a:rPr lang="en-US" dirty="0"/>
              <a:t>Psychogenic excoriation,</a:t>
            </a:r>
          </a:p>
          <a:p>
            <a:r>
              <a:rPr lang="en-US" dirty="0"/>
              <a:t>Compulsive skin picking,</a:t>
            </a:r>
          </a:p>
          <a:p>
            <a:r>
              <a:rPr lang="en-US" dirty="0"/>
              <a:t>Pathological skin picking,</a:t>
            </a:r>
          </a:p>
          <a:p>
            <a:r>
              <a:rPr lang="en-US" dirty="0"/>
              <a:t>Skin picking disorder,</a:t>
            </a:r>
          </a:p>
          <a:p>
            <a:r>
              <a:rPr lang="en-US" dirty="0"/>
              <a:t>Dermatitis para-</a:t>
            </a:r>
            <a:r>
              <a:rPr lang="en-US" dirty="0" err="1"/>
              <a:t>artefacta</a:t>
            </a:r>
            <a:r>
              <a:rPr lang="en-US" dirty="0"/>
              <a:t>,</a:t>
            </a:r>
          </a:p>
          <a:p>
            <a:r>
              <a:rPr lang="en-US" dirty="0"/>
              <a:t>Self injurious skin picking,</a:t>
            </a:r>
          </a:p>
          <a:p>
            <a:r>
              <a:rPr lang="en-US" dirty="0"/>
              <a:t>Repetitive skin picking,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43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Dermatology equivalents of Excoriation disorder continue: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Emotional Excoriations, </a:t>
            </a:r>
          </a:p>
          <a:p>
            <a:r>
              <a:rPr lang="en-US" dirty="0"/>
              <a:t>Nervous scratching </a:t>
            </a:r>
            <a:r>
              <a:rPr lang="en-US" dirty="0" err="1"/>
              <a:t>artefacta</a:t>
            </a:r>
            <a:r>
              <a:rPr lang="en-US" dirty="0"/>
              <a:t>,</a:t>
            </a:r>
          </a:p>
          <a:p>
            <a:r>
              <a:rPr lang="en-US" dirty="0"/>
              <a:t>Para-artificial excoriation,</a:t>
            </a:r>
          </a:p>
          <a:p>
            <a:r>
              <a:rPr lang="en-US" dirty="0" err="1"/>
              <a:t>Epidermatillomania</a:t>
            </a:r>
            <a:r>
              <a:rPr lang="en-US" dirty="0"/>
              <a:t>,</a:t>
            </a:r>
          </a:p>
          <a:p>
            <a:r>
              <a:rPr lang="en-US" dirty="0"/>
              <a:t>Acne </a:t>
            </a:r>
            <a:r>
              <a:rPr lang="en-US" dirty="0" err="1"/>
              <a:t>Urticaria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874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Dermatology equivalents of Excoriation disorder continue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the picking is in other areas of body the following names are used in dermatology literature:</a:t>
            </a:r>
          </a:p>
          <a:p>
            <a:r>
              <a:rPr lang="en-US" dirty="0" err="1"/>
              <a:t>Rhinotillexomania</a:t>
            </a:r>
            <a:r>
              <a:rPr lang="en-US" dirty="0"/>
              <a:t> (pathological nose picking or compulsive nose picking)</a:t>
            </a:r>
          </a:p>
          <a:p>
            <a:r>
              <a:rPr lang="en-US" dirty="0" err="1"/>
              <a:t>Onychotillomania</a:t>
            </a:r>
            <a:r>
              <a:rPr lang="en-US" dirty="0"/>
              <a:t> (pathological nail biting).</a:t>
            </a:r>
          </a:p>
          <a:p>
            <a:r>
              <a:rPr lang="en-US" dirty="0"/>
              <a:t>Self-inflicted </a:t>
            </a:r>
            <a:r>
              <a:rPr lang="en-US" dirty="0" err="1"/>
              <a:t>cheilitis</a:t>
            </a:r>
            <a:r>
              <a:rPr lang="en-US" dirty="0"/>
              <a:t> or </a:t>
            </a:r>
            <a:r>
              <a:rPr lang="en-US" dirty="0" err="1"/>
              <a:t>cheilitis</a:t>
            </a:r>
            <a:r>
              <a:rPr lang="en-US" dirty="0"/>
              <a:t> </a:t>
            </a:r>
            <a:r>
              <a:rPr lang="en-US" dirty="0" err="1"/>
              <a:t>artefacta</a:t>
            </a:r>
            <a:r>
              <a:rPr lang="en-US" dirty="0"/>
              <a:t>, factitious </a:t>
            </a:r>
            <a:r>
              <a:rPr lang="en-US" dirty="0" err="1"/>
              <a:t>cheilitis</a:t>
            </a:r>
            <a:r>
              <a:rPr lang="en-US" dirty="0"/>
              <a:t>, factitious lip crusting (for picking at lips).</a:t>
            </a:r>
          </a:p>
          <a:p>
            <a:r>
              <a:rPr lang="en-US" dirty="0" err="1"/>
              <a:t>Morsicatio</a:t>
            </a:r>
            <a:r>
              <a:rPr lang="en-US" dirty="0"/>
              <a:t> </a:t>
            </a:r>
            <a:r>
              <a:rPr lang="en-US" dirty="0" err="1"/>
              <a:t>Buccarum</a:t>
            </a:r>
            <a:r>
              <a:rPr lang="en-US" dirty="0"/>
              <a:t> (due to repeated sucking and chewing of oral mucosa)</a:t>
            </a:r>
          </a:p>
        </p:txBody>
      </p:sp>
    </p:spTree>
    <p:extLst>
      <p:ext uri="{BB962C8B-B14F-4D97-AF65-F5344CB8AC3E}">
        <p14:creationId xmlns:p14="http://schemas.microsoft.com/office/powerpoint/2010/main" val="4132907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Prurigo</a:t>
            </a:r>
            <a:r>
              <a:rPr lang="en-US" dirty="0"/>
              <a:t> </a:t>
            </a:r>
            <a:r>
              <a:rPr lang="en-US" dirty="0" err="1"/>
              <a:t>nodularis</a:t>
            </a:r>
            <a:r>
              <a:rPr lang="en-US" dirty="0"/>
              <a:t> and Lichen Simplex </a:t>
            </a:r>
            <a:r>
              <a:rPr lang="en-US" dirty="0" err="1"/>
              <a:t>Chronicus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These problems are both due to chronic itch/scratch/rub of the skin.</a:t>
            </a:r>
          </a:p>
          <a:p>
            <a:pPr marL="0" indent="0">
              <a:buNone/>
            </a:pPr>
            <a:r>
              <a:rPr lang="en-US" dirty="0"/>
              <a:t>The cause of itch needs to be investigated.</a:t>
            </a:r>
          </a:p>
          <a:p>
            <a:pPr marL="0" indent="0">
              <a:buNone/>
            </a:pPr>
            <a:r>
              <a:rPr lang="en-US" dirty="0"/>
              <a:t>If no reason is found they can be classified under skin picking disorder.</a:t>
            </a:r>
          </a:p>
        </p:txBody>
      </p:sp>
    </p:spTree>
    <p:extLst>
      <p:ext uri="{BB962C8B-B14F-4D97-AF65-F5344CB8AC3E}">
        <p14:creationId xmlns:p14="http://schemas.microsoft.com/office/powerpoint/2010/main" val="1645284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Trichotillomania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DSM 5 Trichotillomania is classified under the group of:</a:t>
            </a:r>
          </a:p>
          <a:p>
            <a:pPr marL="0" indent="0">
              <a:buNone/>
            </a:pPr>
            <a:r>
              <a:rPr lang="en-US" dirty="0"/>
              <a:t>Obsessive Compulsive and related disorders:</a:t>
            </a:r>
          </a:p>
          <a:p>
            <a:pPr marL="0" indent="0">
              <a:buNone/>
            </a:pPr>
            <a:r>
              <a:rPr lang="en-US" dirty="0"/>
              <a:t>The reason for this grouping is the common threads between OCD and repetitive behaviors.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Other dermatology names: </a:t>
            </a:r>
            <a:r>
              <a:rPr lang="en-US" dirty="0" err="1"/>
              <a:t>Trichotemnomania</a:t>
            </a:r>
            <a:r>
              <a:rPr lang="en-US" dirty="0"/>
              <a:t>, </a:t>
            </a:r>
            <a:r>
              <a:rPr lang="en-US" dirty="0" err="1"/>
              <a:t>Trichotieromania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292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Trichophagia</a:t>
            </a:r>
            <a:r>
              <a:rPr lang="en-US" dirty="0"/>
              <a:t> (</a:t>
            </a:r>
            <a:r>
              <a:rPr lang="en-US" dirty="0" err="1"/>
              <a:t>Trichorrhizophagia</a:t>
            </a:r>
            <a:r>
              <a:rPr lang="en-US" dirty="0"/>
              <a:t>) and </a:t>
            </a:r>
            <a:r>
              <a:rPr lang="en-US" dirty="0" err="1"/>
              <a:t>Onychophagia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patients excessively eat the roots of hair or bite and swallow nails.</a:t>
            </a:r>
          </a:p>
          <a:p>
            <a:pPr marL="0" indent="0">
              <a:buNone/>
            </a:pPr>
            <a:r>
              <a:rPr lang="en-US" dirty="0"/>
              <a:t>Skin pickers also could chew and eat on scabs.</a:t>
            </a:r>
          </a:p>
          <a:p>
            <a:pPr marL="0" indent="0">
              <a:buNone/>
            </a:pPr>
            <a:r>
              <a:rPr lang="en-US" dirty="0"/>
              <a:t>Under DSM5 these disorders would be under:</a:t>
            </a:r>
          </a:p>
          <a:p>
            <a:pPr marL="0" indent="0">
              <a:buNone/>
            </a:pPr>
            <a:r>
              <a:rPr lang="en-US" dirty="0"/>
              <a:t>Feeding and Eating disorder under term of Pica:  </a:t>
            </a:r>
          </a:p>
          <a:p>
            <a:r>
              <a:rPr lang="en-US" dirty="0"/>
              <a:t>This means persistent eating of nonnutritive, nonfood substances over a month period.</a:t>
            </a:r>
          </a:p>
          <a:p>
            <a:r>
              <a:rPr lang="en-US" dirty="0"/>
              <a:t>The habit is inappropriate for developmental level and culture.</a:t>
            </a:r>
          </a:p>
          <a:p>
            <a:r>
              <a:rPr lang="en-US" dirty="0"/>
              <a:t>It is not part of another mental disorder such as autism.</a:t>
            </a:r>
          </a:p>
        </p:txBody>
      </p:sp>
    </p:spTree>
    <p:extLst>
      <p:ext uri="{BB962C8B-B14F-4D97-AF65-F5344CB8AC3E}">
        <p14:creationId xmlns:p14="http://schemas.microsoft.com/office/powerpoint/2010/main" val="23436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Cutaneous sensory disorder:  Pain and Itch in dermatology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Chronic abnormal skin or mucosal sensations such as burning mouth syndrome or Vulvodynia.</a:t>
            </a:r>
          </a:p>
          <a:p>
            <a:pPr marL="0" indent="0">
              <a:buNone/>
            </a:pPr>
            <a:r>
              <a:rPr lang="en-US" dirty="0"/>
              <a:t>Under DSM 5 the term “Somatic symptoms disorder” is used.</a:t>
            </a:r>
          </a:p>
          <a:p>
            <a:pPr marL="0" indent="0">
              <a:buNone/>
            </a:pPr>
            <a:r>
              <a:rPr lang="en-US" dirty="0"/>
              <a:t>If the symptoms are causing distress and disruption of daily life associated with one of the following (Criterion B):</a:t>
            </a:r>
          </a:p>
          <a:p>
            <a:r>
              <a:rPr lang="en-US" dirty="0"/>
              <a:t>Disproportionate and Persistent thoughts about the seriousness of symptoms.</a:t>
            </a:r>
          </a:p>
          <a:p>
            <a:r>
              <a:rPr lang="en-US" dirty="0"/>
              <a:t>High and persistent levels of anxiety about symptoms.</a:t>
            </a:r>
          </a:p>
          <a:p>
            <a:r>
              <a:rPr lang="en-US" dirty="0"/>
              <a:t>Excessive time and energy devoted to the symptoms and health concerns </a:t>
            </a:r>
          </a:p>
          <a:p>
            <a:r>
              <a:rPr lang="en-US" dirty="0"/>
              <a:t>Problems usually last longer than 6 months.</a:t>
            </a:r>
          </a:p>
        </p:txBody>
      </p:sp>
    </p:spTree>
    <p:extLst>
      <p:ext uri="{BB962C8B-B14F-4D97-AF65-F5344CB8AC3E}">
        <p14:creationId xmlns:p14="http://schemas.microsoft.com/office/powerpoint/2010/main" val="1391737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Somatic symptoms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pain is the main symptom the specifier “with predominant pain” is used.</a:t>
            </a:r>
          </a:p>
          <a:p>
            <a:r>
              <a:rPr lang="en-US" dirty="0"/>
              <a:t>The specifier “persistent” is used if the symptoms last more than 6 months.</a:t>
            </a:r>
          </a:p>
          <a:p>
            <a:r>
              <a:rPr lang="en-US" dirty="0"/>
              <a:t>The “severity” specifier is also used to mark current severity:  Mild is having one of the Criterion B </a:t>
            </a:r>
            <a:r>
              <a:rPr lang="en-US" dirty="0" err="1"/>
              <a:t>sxs</a:t>
            </a:r>
            <a:r>
              <a:rPr lang="en-US" dirty="0"/>
              <a:t>,  Moderate is for 2 or more of criterion B, and Severe for 2 or more criterion B, or multiple somatic symptoms or one very severe symptom.</a:t>
            </a:r>
          </a:p>
        </p:txBody>
      </p:sp>
    </p:spTree>
    <p:extLst>
      <p:ext uri="{BB962C8B-B14F-4D97-AF65-F5344CB8AC3E}">
        <p14:creationId xmlns:p14="http://schemas.microsoft.com/office/powerpoint/2010/main" val="1603902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of interest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do not have any conflict of interest for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413899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 full criteria is not met?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full criteria is not met the term:  Other specified somatic symptom and related disorders is used.</a:t>
            </a:r>
          </a:p>
          <a:p>
            <a:r>
              <a:rPr lang="en-US" dirty="0"/>
              <a:t>When there is insufficient information to make a more specific diagnosis:  Unspecified somatic symptoms and related disorder is used.</a:t>
            </a:r>
          </a:p>
        </p:txBody>
      </p:sp>
    </p:spTree>
    <p:extLst>
      <p:ext uri="{BB962C8B-B14F-4D97-AF65-F5344CB8AC3E}">
        <p14:creationId xmlns:p14="http://schemas.microsoft.com/office/powerpoint/2010/main" val="2434987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Dysmorphic Disorder (BDD)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DSM 5 BDD is classified under OCD and related disorders:</a:t>
            </a:r>
          </a:p>
          <a:p>
            <a:pPr marL="0" indent="0">
              <a:buNone/>
            </a:pPr>
            <a:r>
              <a:rPr lang="en-US" dirty="0"/>
              <a:t>Diagnosis criteria:</a:t>
            </a:r>
          </a:p>
          <a:p>
            <a:r>
              <a:rPr lang="en-US" dirty="0"/>
              <a:t>Preoccupation with one or more perceived defects or flaws in physical appearance that are either slight or not observed by others.</a:t>
            </a:r>
          </a:p>
          <a:p>
            <a:r>
              <a:rPr lang="en-US" dirty="0"/>
              <a:t>Repetitive behaviors such as mirror checking, excessive grooming, skin picking, reassurance seeking, or mental acts (comparing self to others) in response to concerns.</a:t>
            </a:r>
          </a:p>
          <a:p>
            <a:r>
              <a:rPr lang="en-US" dirty="0"/>
              <a:t>The preoccupation causes clinically significant distress and impairment and is not better accounted by other mental disorders such as eating disorder (concern about body fat).</a:t>
            </a:r>
          </a:p>
        </p:txBody>
      </p:sp>
    </p:spTree>
    <p:extLst>
      <p:ext uri="{BB962C8B-B14F-4D97-AF65-F5344CB8AC3E}">
        <p14:creationId xmlns:p14="http://schemas.microsoft.com/office/powerpoint/2010/main" val="3161473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BDD specifiers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muscle </a:t>
            </a:r>
            <a:r>
              <a:rPr lang="en-US" dirty="0" err="1"/>
              <a:t>dysmorphia</a:t>
            </a:r>
            <a:r>
              <a:rPr lang="en-US" dirty="0"/>
              <a:t>.</a:t>
            </a:r>
          </a:p>
          <a:p>
            <a:r>
              <a:rPr lang="en-US" dirty="0"/>
              <a:t>With good or fair insight, poor insight, or with absent insight/delusional beliefs.</a:t>
            </a:r>
          </a:p>
        </p:txBody>
      </p:sp>
    </p:spTree>
    <p:extLst>
      <p:ext uri="{BB962C8B-B14F-4D97-AF65-F5344CB8AC3E}">
        <p14:creationId xmlns:p14="http://schemas.microsoft.com/office/powerpoint/2010/main" val="3918946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 5: Mood disorders: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Depressive disorder due to another medical condition (Include the name of the other medical condition):</a:t>
            </a:r>
          </a:p>
          <a:p>
            <a:pPr lvl="1"/>
            <a:r>
              <a:rPr lang="en-US" dirty="0"/>
              <a:t>A prominent and persistent period of depressed mood, or markedly diminished interest or pleasure in all, or almost all activities.</a:t>
            </a:r>
          </a:p>
          <a:p>
            <a:pPr lvl="1"/>
            <a:r>
              <a:rPr lang="en-US" dirty="0"/>
              <a:t>There is evidence based on history, clinical exam, laboratory findings that the disturbance is direct pathophysiological consequence of another medical condition</a:t>
            </a:r>
          </a:p>
          <a:p>
            <a:pPr lvl="1"/>
            <a:r>
              <a:rPr lang="en-US" dirty="0"/>
              <a:t>The disturbance is not better accounted by another mental disorder such as Adjustment d/o with depressed mood with the stressor being a serious medical condition.</a:t>
            </a:r>
          </a:p>
          <a:p>
            <a:pPr lvl="1"/>
            <a:r>
              <a:rPr lang="en-US" dirty="0"/>
              <a:t>It does not occur exclusively during the course of delirium.</a:t>
            </a:r>
          </a:p>
          <a:p>
            <a:pPr lvl="1"/>
            <a:r>
              <a:rPr lang="en-US" dirty="0"/>
              <a:t>Causes clinically significant distress or impairment in social, occupational, or other important areas of functioning.</a:t>
            </a:r>
          </a:p>
          <a:p>
            <a:pPr lvl="1"/>
            <a:r>
              <a:rPr lang="en-US" dirty="0"/>
              <a:t>Specify if:  with depressive features, with major depressive-like episode, or with mixed features with </a:t>
            </a:r>
            <a:r>
              <a:rPr lang="en-US" dirty="0" err="1"/>
              <a:t>sxs</a:t>
            </a:r>
            <a:r>
              <a:rPr lang="en-US" dirty="0"/>
              <a:t> of mania and hypomania also present but do not predominate.</a:t>
            </a:r>
          </a:p>
        </p:txBody>
      </p:sp>
    </p:spTree>
    <p:extLst>
      <p:ext uri="{BB962C8B-B14F-4D97-AF65-F5344CB8AC3E}">
        <p14:creationId xmlns:p14="http://schemas.microsoft.com/office/powerpoint/2010/main" val="1974427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Mood disorders: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Anxiety Disorder Due to Another Medical Condition (include name of the medical condition).</a:t>
            </a:r>
          </a:p>
          <a:p>
            <a:pPr lvl="1"/>
            <a:r>
              <a:rPr lang="en-US" dirty="0"/>
              <a:t>Panic attacks or anxiety predominates the clinical picture.</a:t>
            </a:r>
          </a:p>
          <a:p>
            <a:pPr lvl="1"/>
            <a:r>
              <a:rPr lang="en-US" dirty="0"/>
              <a:t>There is evidence from the history, physical examination, or laboratory findings that the disturbance is the direct pathophysiological consequence of another medical condition.</a:t>
            </a:r>
          </a:p>
          <a:p>
            <a:pPr lvl="1"/>
            <a:r>
              <a:rPr lang="en-US" dirty="0"/>
              <a:t>The disturbance is not better accounted by another medical condition.</a:t>
            </a:r>
          </a:p>
          <a:p>
            <a:pPr lvl="1"/>
            <a:r>
              <a:rPr lang="en-US" dirty="0"/>
              <a:t>Does not occur exclusively in the course of delirium.</a:t>
            </a:r>
          </a:p>
          <a:p>
            <a:pPr lvl="1"/>
            <a:r>
              <a:rPr lang="en-US" dirty="0"/>
              <a:t>The disturbance causes clinically significant distress or impairment in social, occupational, or other important areas of functioning.</a:t>
            </a:r>
          </a:p>
        </p:txBody>
      </p:sp>
    </p:spTree>
    <p:extLst>
      <p:ext uri="{BB962C8B-B14F-4D97-AF65-F5344CB8AC3E}">
        <p14:creationId xmlns:p14="http://schemas.microsoft.com/office/powerpoint/2010/main" val="3672581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Mood disorders: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Bipolar and Related Disorders Due to Another Medical Condition (add the name of the medical condition)</a:t>
            </a:r>
          </a:p>
          <a:p>
            <a:pPr lvl="1"/>
            <a:r>
              <a:rPr lang="en-US" dirty="0"/>
              <a:t>A prominent or persistent period of abnormally elevated, expansive, or irritable mood and abnormally increased activity or energy predominates clinical picture.</a:t>
            </a:r>
          </a:p>
          <a:p>
            <a:pPr lvl="1"/>
            <a:r>
              <a:rPr lang="en-US" dirty="0"/>
              <a:t>There is evidence from the history, clinical exam, or laboratory findings that the disturbance is the direct pathophysiological consequence of another medical condition.</a:t>
            </a:r>
          </a:p>
          <a:p>
            <a:pPr lvl="1"/>
            <a:r>
              <a:rPr lang="en-US" dirty="0"/>
              <a:t>The disturbance is not better accounted by another mental disorder.</a:t>
            </a:r>
          </a:p>
          <a:p>
            <a:pPr lvl="1"/>
            <a:r>
              <a:rPr lang="en-US" dirty="0"/>
              <a:t>The disturbance does not occur exclusively during the course of delirium.</a:t>
            </a:r>
          </a:p>
          <a:p>
            <a:pPr lvl="1"/>
            <a:r>
              <a:rPr lang="en-US" dirty="0"/>
              <a:t>It causes clinically significant disturbance (social, occupational, or other important areas of functioning) or needs hospitalization to prevent harm to self or others, or there are psychotic features.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252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Mood disorders: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Bipolar and Related disorder due to another medical condition:</a:t>
            </a:r>
          </a:p>
          <a:p>
            <a:pPr marL="0" indent="0">
              <a:buNone/>
            </a:pPr>
            <a:r>
              <a:rPr lang="en-US" dirty="0"/>
              <a:t>	Specify if:</a:t>
            </a:r>
          </a:p>
          <a:p>
            <a:pPr marL="0" indent="0">
              <a:buNone/>
            </a:pPr>
            <a:r>
              <a:rPr lang="en-US" dirty="0"/>
              <a:t>		-with manic features:  The criteria are not met for manic episode.</a:t>
            </a:r>
          </a:p>
          <a:p>
            <a:pPr marL="0" indent="0">
              <a:buNone/>
            </a:pPr>
            <a:r>
              <a:rPr lang="en-US" dirty="0"/>
              <a:t>		- with manic or hypomanic-like episode:  The criteria are met</a:t>
            </a:r>
          </a:p>
          <a:p>
            <a:pPr marL="0" indent="0">
              <a:buNone/>
            </a:pPr>
            <a:r>
              <a:rPr lang="en-US" dirty="0"/>
              <a:t>		-with mixed features: symptoms of depression are also present but do 			not predominate.</a:t>
            </a:r>
          </a:p>
        </p:txBody>
      </p:sp>
    </p:spTree>
    <p:extLst>
      <p:ext uri="{BB962C8B-B14F-4D97-AF65-F5344CB8AC3E}">
        <p14:creationId xmlns:p14="http://schemas.microsoft.com/office/powerpoint/2010/main" val="1702621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Substance/Medication induced Mood and Anxiety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Medications used in dermatology could cause mood and anxiety disorders, Steroids and Accutane are prime examples.</a:t>
            </a:r>
          </a:p>
        </p:txBody>
      </p:sp>
    </p:spTree>
    <p:extLst>
      <p:ext uri="{BB962C8B-B14F-4D97-AF65-F5344CB8AC3E}">
        <p14:creationId xmlns:p14="http://schemas.microsoft.com/office/powerpoint/2010/main" val="1467561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Illness Anxiety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Preoccupation with having or acquiring a serious illness.</a:t>
            </a:r>
          </a:p>
          <a:p>
            <a:r>
              <a:rPr lang="en-US" dirty="0"/>
              <a:t>Somatic symptoms are not present or, if present are mild in intensity</a:t>
            </a:r>
          </a:p>
          <a:p>
            <a:r>
              <a:rPr lang="en-US" dirty="0"/>
              <a:t>If another medical condition is present or there is higher risk of a medical condition due to family history the preoccupation is clearly excessive or disproportionate.</a:t>
            </a:r>
          </a:p>
          <a:p>
            <a:r>
              <a:rPr lang="en-US" dirty="0"/>
              <a:t>There is high level of anxiety about health and the individual is easily alarmed about personal health status.</a:t>
            </a:r>
          </a:p>
          <a:p>
            <a:r>
              <a:rPr lang="en-US" dirty="0"/>
              <a:t>The individual performs excessive health-related behaviors or maladaptive avoidance (avoids doctor appointments or going to hospitals)</a:t>
            </a:r>
          </a:p>
          <a:p>
            <a:r>
              <a:rPr lang="en-US" dirty="0"/>
              <a:t>The illness preoccupation has been present for at least 6 months, but the specific illness that is feared may change over time.</a:t>
            </a:r>
          </a:p>
        </p:txBody>
      </p:sp>
    </p:spTree>
    <p:extLst>
      <p:ext uri="{BB962C8B-B14F-4D97-AF65-F5344CB8AC3E}">
        <p14:creationId xmlns:p14="http://schemas.microsoft.com/office/powerpoint/2010/main" val="3996080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Illness Anxiety disorder: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illness related preoccupation is not better accounted by another mental disorder </a:t>
            </a:r>
          </a:p>
          <a:p>
            <a:r>
              <a:rPr lang="en-US" dirty="0"/>
              <a:t>Specify if:</a:t>
            </a:r>
          </a:p>
          <a:p>
            <a:pPr lvl="1"/>
            <a:r>
              <a:rPr lang="en-US" dirty="0"/>
              <a:t>Care-seeking type</a:t>
            </a:r>
          </a:p>
          <a:p>
            <a:pPr lvl="1"/>
            <a:r>
              <a:rPr lang="en-US" dirty="0"/>
              <a:t>Care avoiding type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Always check with patients how anxious they are with their skin problem and what they expect that will happen due to symptoms?</a:t>
            </a:r>
          </a:p>
        </p:txBody>
      </p:sp>
    </p:spTree>
    <p:extLst>
      <p:ext uri="{BB962C8B-B14F-4D97-AF65-F5344CB8AC3E}">
        <p14:creationId xmlns:p14="http://schemas.microsoft.com/office/powerpoint/2010/main" val="1828489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Integration of DSM 5 in dermatology literature.</a:t>
            </a:r>
          </a:p>
          <a:p>
            <a:r>
              <a:rPr lang="en-US" dirty="0"/>
              <a:t>Discussing DSM 5 equivalents of different Psychocutaneous entities.</a:t>
            </a:r>
          </a:p>
        </p:txBody>
      </p:sp>
    </p:spTree>
    <p:extLst>
      <p:ext uri="{BB962C8B-B14F-4D97-AF65-F5344CB8AC3E}">
        <p14:creationId xmlns:p14="http://schemas.microsoft.com/office/powerpoint/2010/main" val="4087623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	Ring HC, Smith MN, </a:t>
            </a:r>
            <a:r>
              <a:rPr lang="en-US" dirty="0" err="1"/>
              <a:t>Jemec</a:t>
            </a:r>
            <a:r>
              <a:rPr lang="en-US" dirty="0"/>
              <a:t> GB. Self-inflicted skin lesions: a review of the terminology. </a:t>
            </a:r>
            <a:r>
              <a:rPr lang="en-US" i="1" dirty="0" err="1"/>
              <a:t>Acta</a:t>
            </a:r>
            <a:r>
              <a:rPr lang="en-US" i="1" dirty="0"/>
              <a:t> </a:t>
            </a:r>
            <a:r>
              <a:rPr lang="en-US" i="1" dirty="0" err="1"/>
              <a:t>Dermatovenerol</a:t>
            </a:r>
            <a:r>
              <a:rPr lang="en-US" i="1" dirty="0"/>
              <a:t> Croat. </a:t>
            </a:r>
            <a:r>
              <a:rPr lang="en-US" dirty="0"/>
              <a:t>2014;22(2):85-90.</a:t>
            </a:r>
          </a:p>
          <a:p>
            <a:r>
              <a:rPr lang="en-US" dirty="0"/>
              <a:t>2.	</a:t>
            </a:r>
            <a:r>
              <a:rPr lang="en-US" dirty="0" err="1"/>
              <a:t>Gieler</a:t>
            </a:r>
            <a:r>
              <a:rPr lang="en-US" dirty="0"/>
              <a:t> U, </a:t>
            </a:r>
            <a:r>
              <a:rPr lang="en-US" dirty="0" err="1"/>
              <a:t>Consoli</a:t>
            </a:r>
            <a:r>
              <a:rPr lang="en-US" dirty="0"/>
              <a:t> SG, Tomas-</a:t>
            </a:r>
            <a:r>
              <a:rPr lang="en-US" dirty="0" err="1"/>
              <a:t>Aragones</a:t>
            </a:r>
            <a:r>
              <a:rPr lang="en-US" dirty="0"/>
              <a:t> L, et al. Self-inflicted lesions in dermatology: terminology and classification--a position paper from the European Society for Dermatology and Psychiatry (</a:t>
            </a:r>
            <a:r>
              <a:rPr lang="en-US" dirty="0" err="1"/>
              <a:t>ESDaP</a:t>
            </a:r>
            <a:r>
              <a:rPr lang="en-US" dirty="0"/>
              <a:t>). </a:t>
            </a:r>
            <a:r>
              <a:rPr lang="en-US" i="1" dirty="0" err="1"/>
              <a:t>Acta</a:t>
            </a:r>
            <a:r>
              <a:rPr lang="en-US" i="1" dirty="0"/>
              <a:t> </a:t>
            </a:r>
            <a:r>
              <a:rPr lang="en-US" i="1" dirty="0" err="1"/>
              <a:t>Derm</a:t>
            </a:r>
            <a:r>
              <a:rPr lang="en-US" i="1" dirty="0"/>
              <a:t> </a:t>
            </a:r>
            <a:r>
              <a:rPr lang="en-US" i="1" dirty="0" err="1"/>
              <a:t>Venereol</a:t>
            </a:r>
            <a:r>
              <a:rPr lang="en-US" i="1" dirty="0"/>
              <a:t>. </a:t>
            </a:r>
            <a:r>
              <a:rPr lang="en-US" dirty="0"/>
              <a:t>2013;93(1):4-12.</a:t>
            </a:r>
          </a:p>
          <a:p>
            <a:r>
              <a:rPr lang="en-US" dirty="0"/>
              <a:t>3.	American Psychiatric Association., American Psychiatric Association. DSM-5 Task Force. </a:t>
            </a:r>
            <a:r>
              <a:rPr lang="en-US" i="1" dirty="0"/>
              <a:t>Diagnostic and statistical manual of mental disorders : DSM-5.</a:t>
            </a:r>
            <a:r>
              <a:rPr lang="en-US" dirty="0"/>
              <a:t> Fifth edition. ed. Arlington, VA: American Psychiatric Association; 2013.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815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309" y="0"/>
            <a:ext cx="1066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29" y="21082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1126" y="0"/>
            <a:ext cx="4489567" cy="1616364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Special thanks to Dr. Francisco Tausk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My new email:</a:t>
            </a:r>
          </a:p>
          <a:p>
            <a:r>
              <a:rPr lang="en-US" sz="2000" dirty="0">
                <a:solidFill>
                  <a:srgbClr val="002060"/>
                </a:solidFill>
              </a:rPr>
              <a:t>lmostaghimi@mind-skin.com</a:t>
            </a:r>
          </a:p>
        </p:txBody>
      </p:sp>
    </p:spTree>
    <p:extLst>
      <p:ext uri="{BB962C8B-B14F-4D97-AF65-F5344CB8AC3E}">
        <p14:creationId xmlns:p14="http://schemas.microsoft.com/office/powerpoint/2010/main" val="933169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to integrate?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consider </a:t>
            </a:r>
            <a:r>
              <a:rPr lang="en-US" b="1" i="1" dirty="0"/>
              <a:t>body and mind as one</a:t>
            </a:r>
            <a:r>
              <a:rPr lang="en-US" dirty="0"/>
              <a:t>, in order to have an integrative approach to patient care and research we need a common language between physicians of different specialties.</a:t>
            </a:r>
          </a:p>
          <a:p>
            <a:r>
              <a:rPr lang="en-US" dirty="0"/>
              <a:t>Currently dermatology and psychiatry use different language and diagnostic criteria to discuss the same diseases.  </a:t>
            </a:r>
          </a:p>
          <a:p>
            <a:r>
              <a:rPr lang="en-US" dirty="0"/>
              <a:t>We need a common language to make interdisciplinary work more accessible.</a:t>
            </a:r>
          </a:p>
          <a:p>
            <a:r>
              <a:rPr lang="en-US" dirty="0"/>
              <a:t>Knowing the psychiatry language gives dermatologist better understanding for treatment:	</a:t>
            </a:r>
          </a:p>
          <a:p>
            <a:pPr lvl="1"/>
            <a:r>
              <a:rPr lang="en-US" dirty="0"/>
              <a:t>For example: if the symptoms are related to delusional disorders the treatment is very different comparing to when symptoms are due to anxiety.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352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classifications: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Dr. Koo’s classification:</a:t>
            </a:r>
          </a:p>
          <a:p>
            <a:pPr marL="0" indent="0">
              <a:buNone/>
            </a:pPr>
            <a:r>
              <a:rPr lang="en-US" dirty="0"/>
              <a:t>	is based on 5 categories of interface between psychiatry and 	dermatology:</a:t>
            </a:r>
          </a:p>
          <a:p>
            <a:pPr marL="0" indent="0">
              <a:buNone/>
            </a:pPr>
            <a:r>
              <a:rPr lang="en-US" dirty="0"/>
              <a:t> 		1- Psychophysiological disorders: such as psoriasis</a:t>
            </a:r>
          </a:p>
          <a:p>
            <a:pPr marL="0" indent="0">
              <a:buNone/>
            </a:pPr>
            <a:r>
              <a:rPr lang="en-US" dirty="0"/>
              <a:t>		2-Primary psychiatric disorders: such as delusions of 						       	</a:t>
            </a:r>
            <a:r>
              <a:rPr lang="en-US" dirty="0" err="1"/>
              <a:t>parasitosis</a:t>
            </a:r>
            <a:r>
              <a:rPr lang="en-US" dirty="0"/>
              <a:t>, BDD.</a:t>
            </a:r>
          </a:p>
          <a:p>
            <a:pPr marL="0" indent="0">
              <a:buNone/>
            </a:pPr>
            <a:r>
              <a:rPr lang="en-US" dirty="0"/>
              <a:t>		3-Secondary psychiatric disorders: Chronic skin disease 			                    		 	causing emotional problems.</a:t>
            </a:r>
          </a:p>
          <a:p>
            <a:pPr marL="0" indent="0">
              <a:buNone/>
            </a:pPr>
            <a:r>
              <a:rPr lang="en-US" dirty="0"/>
              <a:t>		4-Cutaneous sensory disorders: such as pruritus</a:t>
            </a:r>
          </a:p>
          <a:p>
            <a:pPr marL="0" indent="0">
              <a:buNone/>
            </a:pPr>
            <a:r>
              <a:rPr lang="en-US" dirty="0"/>
              <a:t>		5- Use of psychotropic medications for dermatological 				 		 	conditions.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96809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classification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Classify the Psychocutaneous conditions based on the underlying psychopathology such as depression, anxiety, OCD….</a:t>
            </a:r>
          </a:p>
          <a:p>
            <a:endParaRPr lang="en-US" dirty="0"/>
          </a:p>
          <a:p>
            <a:r>
              <a:rPr lang="en-US" dirty="0"/>
              <a:t>This is a more practical approach since psychiatry literature has research and diagnostic tools available for uniform diagnosis and treatment.</a:t>
            </a:r>
          </a:p>
        </p:txBody>
      </p:sp>
    </p:spTree>
    <p:extLst>
      <p:ext uri="{BB962C8B-B14F-4D97-AF65-F5344CB8AC3E}">
        <p14:creationId xmlns:p14="http://schemas.microsoft.com/office/powerpoint/2010/main" val="3331540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 5 Equivalents of Psychocutaneous diseases: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term delusional disorder somatic type in DSM 5:</a:t>
            </a:r>
          </a:p>
          <a:p>
            <a:r>
              <a:rPr lang="en-US" dirty="0"/>
              <a:t>includes a </a:t>
            </a:r>
            <a:r>
              <a:rPr lang="en-US" b="1" i="1" dirty="0"/>
              <a:t>central theme </a:t>
            </a:r>
            <a:r>
              <a:rPr lang="en-US" dirty="0"/>
              <a:t>of bodily sensations or functions:</a:t>
            </a:r>
          </a:p>
          <a:p>
            <a:pPr marL="0" indent="0">
              <a:buNone/>
            </a:pPr>
            <a:r>
              <a:rPr lang="en-US" dirty="0"/>
              <a:t>	-in order to meet the criteria the delusions should last 1 month or longer and should not meet the criteria for Schizophrenia.</a:t>
            </a:r>
          </a:p>
          <a:p>
            <a:pPr marL="0" indent="0">
              <a:buNone/>
            </a:pPr>
            <a:r>
              <a:rPr lang="en-US" dirty="0"/>
              <a:t>	-if hallucinations are present they are related to the delusions and are not prominent.</a:t>
            </a:r>
          </a:p>
          <a:p>
            <a:pPr marL="0" indent="0">
              <a:buNone/>
            </a:pPr>
            <a:r>
              <a:rPr lang="en-US" dirty="0"/>
              <a:t>	-patients’ function is not markedly impaired except for impact of the delusions.</a:t>
            </a:r>
          </a:p>
          <a:p>
            <a:pPr marL="0" indent="0">
              <a:buNone/>
            </a:pPr>
            <a:r>
              <a:rPr lang="en-US" dirty="0"/>
              <a:t>	-patients’ do not have other mental disorders, physical conditions or substance abuse that could explain their symptoms.</a:t>
            </a:r>
          </a:p>
        </p:txBody>
      </p:sp>
    </p:spTree>
    <p:extLst>
      <p:ext uri="{BB962C8B-B14F-4D97-AF65-F5344CB8AC3E}">
        <p14:creationId xmlns:p14="http://schemas.microsoft.com/office/powerpoint/2010/main" val="3983116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Delusional disorder somatic type equivalents in dermatology: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Delusions of </a:t>
            </a:r>
            <a:r>
              <a:rPr lang="en-US" dirty="0" err="1"/>
              <a:t>parasitosis</a:t>
            </a:r>
            <a:r>
              <a:rPr lang="en-US" dirty="0"/>
              <a:t>,</a:t>
            </a:r>
          </a:p>
          <a:p>
            <a:r>
              <a:rPr lang="en-US" dirty="0" err="1"/>
              <a:t>Ekboms</a:t>
            </a:r>
            <a:r>
              <a:rPr lang="en-US" dirty="0"/>
              <a:t> syndrome,</a:t>
            </a:r>
          </a:p>
          <a:p>
            <a:r>
              <a:rPr lang="en-US" dirty="0"/>
              <a:t>Delusional </a:t>
            </a:r>
            <a:r>
              <a:rPr lang="en-US" dirty="0" err="1"/>
              <a:t>parasitosis</a:t>
            </a:r>
            <a:r>
              <a:rPr lang="en-US" dirty="0"/>
              <a:t>,</a:t>
            </a:r>
          </a:p>
          <a:p>
            <a:r>
              <a:rPr lang="en-US" dirty="0"/>
              <a:t>Psychogenic </a:t>
            </a:r>
            <a:r>
              <a:rPr lang="en-US" dirty="0" err="1"/>
              <a:t>parasitosis</a:t>
            </a:r>
            <a:r>
              <a:rPr lang="en-US" dirty="0"/>
              <a:t>,</a:t>
            </a:r>
          </a:p>
          <a:p>
            <a:r>
              <a:rPr lang="en-US" dirty="0" err="1"/>
              <a:t>Pseudoparasitic</a:t>
            </a:r>
            <a:r>
              <a:rPr lang="en-US" dirty="0"/>
              <a:t> </a:t>
            </a:r>
            <a:r>
              <a:rPr lang="en-US" dirty="0" err="1"/>
              <a:t>dysaesthesia</a:t>
            </a:r>
            <a:r>
              <a:rPr lang="en-US" dirty="0"/>
              <a:t>,</a:t>
            </a:r>
          </a:p>
          <a:p>
            <a:r>
              <a:rPr lang="en-US" dirty="0"/>
              <a:t>Delusional infestation,</a:t>
            </a:r>
          </a:p>
          <a:p>
            <a:r>
              <a:rPr lang="en-US" dirty="0"/>
              <a:t>Parasitic </a:t>
            </a:r>
            <a:r>
              <a:rPr lang="en-US" dirty="0" err="1"/>
              <a:t>dermatophobia</a:t>
            </a:r>
            <a:r>
              <a:rPr lang="en-US" dirty="0"/>
              <a:t>,</a:t>
            </a:r>
          </a:p>
          <a:p>
            <a:r>
              <a:rPr lang="en-US" dirty="0" err="1"/>
              <a:t>Parasitophobia</a:t>
            </a:r>
            <a:r>
              <a:rPr lang="en-US" dirty="0"/>
              <a:t>,</a:t>
            </a:r>
          </a:p>
          <a:p>
            <a:r>
              <a:rPr lang="en-US" dirty="0" err="1"/>
              <a:t>Entomophobia</a:t>
            </a:r>
            <a:r>
              <a:rPr lang="en-US" dirty="0"/>
              <a:t>,</a:t>
            </a:r>
          </a:p>
          <a:p>
            <a:r>
              <a:rPr lang="en-US" dirty="0" err="1"/>
              <a:t>acarophobia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540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 5:  Factitious disorder imposed on 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Criteria:</a:t>
            </a:r>
          </a:p>
          <a:p>
            <a:r>
              <a:rPr lang="en-US" sz="2400" dirty="0"/>
              <a:t>Falsification of physical or psychological symptoms associated with deception.</a:t>
            </a:r>
          </a:p>
          <a:p>
            <a:r>
              <a:rPr lang="en-US" sz="2400" dirty="0"/>
              <a:t>The individuals present themselves to others as ill</a:t>
            </a:r>
          </a:p>
          <a:p>
            <a:r>
              <a:rPr lang="en-US" sz="2400" dirty="0"/>
              <a:t>The illness behavior is present in the absence of obvious secondary gain (as opposed to malingering).</a:t>
            </a:r>
          </a:p>
          <a:p>
            <a:r>
              <a:rPr lang="en-US" sz="2400" dirty="0"/>
              <a:t>The behavior is not better accounted by other physical, mental disorder or substance abuse.</a:t>
            </a:r>
          </a:p>
          <a:p>
            <a:r>
              <a:rPr lang="en-US" sz="2400" dirty="0"/>
              <a:t>Identifier:  single episode or recurrent episode.</a:t>
            </a:r>
          </a:p>
          <a:p>
            <a:pPr marL="0" indent="0">
              <a:buNone/>
            </a:pPr>
            <a:r>
              <a:rPr lang="en-US" sz="2400" dirty="0"/>
              <a:t>-DSM 5 also identifies:  Factitious disorder imposed on another (previously factitious disorder by proxy), in which case deception and falsification is by individual on another victim.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4670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3184</TotalTime>
  <Words>1715</Words>
  <Application>Microsoft Office PowerPoint</Application>
  <PresentationFormat>Widescreen</PresentationFormat>
  <Paragraphs>191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Trebuchet MS</vt:lpstr>
      <vt:lpstr>Wingdings 3</vt:lpstr>
      <vt:lpstr>Facet</vt:lpstr>
      <vt:lpstr>DSM 5 Equivalents of Current Psychocutaneous diseases</vt:lpstr>
      <vt:lpstr>Conflict of interest </vt:lpstr>
      <vt:lpstr>Goals</vt:lpstr>
      <vt:lpstr>Why do we need to integrate?</vt:lpstr>
      <vt:lpstr>Current classifications:</vt:lpstr>
      <vt:lpstr>Alternative classification </vt:lpstr>
      <vt:lpstr>DSM 5 Equivalents of Psychocutaneous diseases:</vt:lpstr>
      <vt:lpstr>Delusional disorder somatic type equivalents in dermatology:</vt:lpstr>
      <vt:lpstr>DSM 5:  Factitious disorder imposed on self</vt:lpstr>
      <vt:lpstr>Dermatology terms used to explain Factitious disorder imposed on self:</vt:lpstr>
      <vt:lpstr>Excoriation (Skin-Picking) disorder:</vt:lpstr>
      <vt:lpstr>Dermatology equivalents of Excoriation disorder:</vt:lpstr>
      <vt:lpstr>Dermatology equivalents of Excoriation disorder continue:</vt:lpstr>
      <vt:lpstr>Dermatology equivalents of Excoriation disorder continue</vt:lpstr>
      <vt:lpstr>Prurigo nodularis and Lichen Simplex Chronicus</vt:lpstr>
      <vt:lpstr>Trichotillomania</vt:lpstr>
      <vt:lpstr>Trichophagia (Trichorrhizophagia) and Onychophagia</vt:lpstr>
      <vt:lpstr>Cutaneous sensory disorder:  Pain and Itch in dermatology</vt:lpstr>
      <vt:lpstr>Somatic symptoms disorder</vt:lpstr>
      <vt:lpstr>What if the full criteria is not met?</vt:lpstr>
      <vt:lpstr>Body Dysmorphic Disorder (BDD)</vt:lpstr>
      <vt:lpstr>BDD specifiers</vt:lpstr>
      <vt:lpstr>DSM 5: Mood disorders:</vt:lpstr>
      <vt:lpstr>Mood disorders:</vt:lpstr>
      <vt:lpstr>Mood disorders:</vt:lpstr>
      <vt:lpstr>Mood disorders:</vt:lpstr>
      <vt:lpstr>Substance/Medication induced Mood and Anxiety disorders</vt:lpstr>
      <vt:lpstr>Illness Anxiety Disorder</vt:lpstr>
      <vt:lpstr>Illness Anxiety disorder:</vt:lpstr>
      <vt:lpstr>References: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DSM 5 Equivalents of Current Psychocutaneous diseases</dc:title>
  <dc:creator>LADAN MOSTAGHIMI</dc:creator>
  <cp:lastModifiedBy>Mohammad Jafferany</cp:lastModifiedBy>
  <cp:revision>59</cp:revision>
  <dcterms:created xsi:type="dcterms:W3CDTF">2017-12-27T16:01:19Z</dcterms:created>
  <dcterms:modified xsi:type="dcterms:W3CDTF">2018-12-16T18:16:57Z</dcterms:modified>
</cp:coreProperties>
</file>